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60" r:id="rId4"/>
    <p:sldId id="2556" r:id="rId5"/>
    <p:sldId id="2557" r:id="rId6"/>
    <p:sldId id="2558" r:id="rId7"/>
    <p:sldId id="2559" r:id="rId8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8DE25C-F8A1-E2ED-2BA1-455CCCD84C51}" name="Jorge Alejandro Hidalgo López" initials="JH" userId="S::jhidalgo@icafe.cr::165ae0b1-4c40-4a51-b33d-0577af1465f0" providerId="AD"/>
  <p188:author id="{AE95C884-D084-C9DC-0CCA-D1FDF7D8394A}" name="MARIA VALERIA CORTES ARGUEDAS" initials="MC" userId="S::mcortesa@ulicori.net::8ca958ba-f199-46ff-81f1-9e8308162b65" providerId="AD"/>
  <p188:author id="{D3BC1BEE-A921-8A99-EEBF-820515B07BA4}" name="Alcides Quirós Madrigal" initials="AQ" userId="S::aquiros@icafe.cr::563ef6b0-44ac-4dc2-bb80-7730568c18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6CA"/>
    <a:srgbClr val="60FF4B"/>
    <a:srgbClr val="FF3300"/>
    <a:srgbClr val="00B0F0"/>
    <a:srgbClr val="002060"/>
    <a:srgbClr val="34507B"/>
    <a:srgbClr val="499057"/>
    <a:srgbClr val="83A589"/>
    <a:srgbClr val="6DA67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FD199F-CABB-4BA1-8CD4-F981B15B7975}" v="12" dt="2026-06-02T15:42:00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8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Carlos Castillo Molina" userId="3321f39d-c43d-4dc1-aab8-e37c264880eb" providerId="ADAL" clId="{CF0E7DC8-4F83-4E08-A75A-7ECE842A8D81}"/>
    <pc:docChg chg="undo redo custSel addSld delSld modSld sldOrd">
      <pc:chgData name="Juan Carlos Castillo Molina" userId="3321f39d-c43d-4dc1-aab8-e37c264880eb" providerId="ADAL" clId="{CF0E7DC8-4F83-4E08-A75A-7ECE842A8D81}" dt="2026-06-02T15:42:20.752" v="4511" actId="1076"/>
      <pc:docMkLst>
        <pc:docMk/>
      </pc:docMkLst>
      <pc:sldChg chg="delSp modSp mod">
        <pc:chgData name="Juan Carlos Castillo Molina" userId="3321f39d-c43d-4dc1-aab8-e37c264880eb" providerId="ADAL" clId="{CF0E7DC8-4F83-4E08-A75A-7ECE842A8D81}" dt="2026-06-02T15:26:44.619" v="4435" actId="20577"/>
        <pc:sldMkLst>
          <pc:docMk/>
          <pc:sldMk cId="4284725626" sldId="256"/>
        </pc:sldMkLst>
        <pc:spChg chg="mod">
          <ac:chgData name="Juan Carlos Castillo Molina" userId="3321f39d-c43d-4dc1-aab8-e37c264880eb" providerId="ADAL" clId="{CF0E7DC8-4F83-4E08-A75A-7ECE842A8D81}" dt="2026-06-02T15:26:44.619" v="4435" actId="20577"/>
          <ac:spMkLst>
            <pc:docMk/>
            <pc:sldMk cId="4284725626" sldId="256"/>
            <ac:spMk id="6" creationId="{36AB1472-46B9-4B0A-99DC-7E1FA61E84DC}"/>
          </ac:spMkLst>
        </pc:spChg>
      </pc:sldChg>
      <pc:sldChg chg="addSp delSp modSp mod">
        <pc:chgData name="Juan Carlos Castillo Molina" userId="3321f39d-c43d-4dc1-aab8-e37c264880eb" providerId="ADAL" clId="{CF0E7DC8-4F83-4E08-A75A-7ECE842A8D81}" dt="2026-06-02T15:38:27.394" v="4493" actId="1076"/>
        <pc:sldMkLst>
          <pc:docMk/>
          <pc:sldMk cId="263347290" sldId="2556"/>
        </pc:sldMkLst>
        <pc:spChg chg="mod">
          <ac:chgData name="Juan Carlos Castillo Molina" userId="3321f39d-c43d-4dc1-aab8-e37c264880eb" providerId="ADAL" clId="{CF0E7DC8-4F83-4E08-A75A-7ECE842A8D81}" dt="2026-06-02T15:27:05.775" v="4458"/>
          <ac:spMkLst>
            <pc:docMk/>
            <pc:sldMk cId="263347290" sldId="2556"/>
            <ac:spMk id="3" creationId="{87308295-AB40-3C40-F446-14DB01B3212A}"/>
          </ac:spMkLst>
        </pc:spChg>
        <pc:spChg chg="add mod">
          <ac:chgData name="Juan Carlos Castillo Molina" userId="3321f39d-c43d-4dc1-aab8-e37c264880eb" providerId="ADAL" clId="{CF0E7DC8-4F83-4E08-A75A-7ECE842A8D81}" dt="2026-06-02T15:36:14.769" v="4483" actId="20577"/>
          <ac:spMkLst>
            <pc:docMk/>
            <pc:sldMk cId="263347290" sldId="2556"/>
            <ac:spMk id="6" creationId="{468EEE38-E13C-E44E-E391-DD72497BAF3F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6-06-02T15:27:28.747" v="4465" actId="478"/>
          <ac:graphicFrameMkLst>
            <pc:docMk/>
            <pc:sldMk cId="263347290" sldId="2556"/>
            <ac:graphicFrameMk id="5" creationId="{A5BBF753-0B11-EA59-CF31-D03EE8FE8DAA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6-06-02T15:27:31.821" v="4466" actId="478"/>
          <ac:graphicFrameMkLst>
            <pc:docMk/>
            <pc:sldMk cId="263347290" sldId="2556"/>
            <ac:graphicFrameMk id="9" creationId="{93F92208-357F-971D-6EC4-1EF54856A543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6-06-02T15:38:04.545" v="4488" actId="14100"/>
          <ac:graphicFrameMkLst>
            <pc:docMk/>
            <pc:sldMk cId="263347290" sldId="2556"/>
            <ac:graphicFrameMk id="10" creationId="{83D84F6C-D45D-51F5-FAF6-286F207A0A49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6-06-02T15:38:27.394" v="4493" actId="1076"/>
          <ac:graphicFrameMkLst>
            <pc:docMk/>
            <pc:sldMk cId="263347290" sldId="2556"/>
            <ac:graphicFrameMk id="11" creationId="{D8826903-89D5-485E-DE96-8E6BBD494DC9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6-06-02T15:36:02.218" v="4475" actId="14100"/>
        <pc:sldMkLst>
          <pc:docMk/>
          <pc:sldMk cId="4186037163" sldId="2557"/>
        </pc:sldMkLst>
        <pc:spChg chg="mod">
          <ac:chgData name="Juan Carlos Castillo Molina" userId="3321f39d-c43d-4dc1-aab8-e37c264880eb" providerId="ADAL" clId="{CF0E7DC8-4F83-4E08-A75A-7ECE842A8D81}" dt="2026-06-02T15:27:09.763" v="4459"/>
          <ac:spMkLst>
            <pc:docMk/>
            <pc:sldMk cId="4186037163" sldId="2557"/>
            <ac:spMk id="8" creationId="{46489F10-1B1C-29DE-B8AD-88D46430E4AD}"/>
          </ac:spMkLst>
        </pc:spChg>
        <pc:graphicFrameChg chg="add mod modGraphic">
          <ac:chgData name="Juan Carlos Castillo Molina" userId="3321f39d-c43d-4dc1-aab8-e37c264880eb" providerId="ADAL" clId="{CF0E7DC8-4F83-4E08-A75A-7ECE842A8D81}" dt="2026-06-02T15:36:02.218" v="4475" actId="14100"/>
          <ac:graphicFrameMkLst>
            <pc:docMk/>
            <pc:sldMk cId="4186037163" sldId="2557"/>
            <ac:graphicFrameMk id="2" creationId="{748ECDD4-854B-36D0-E292-FDAFC2E286A1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6-06-02T15:27:26.300" v="4464" actId="478"/>
          <ac:graphicFrameMkLst>
            <pc:docMk/>
            <pc:sldMk cId="4186037163" sldId="2557"/>
            <ac:graphicFrameMk id="3" creationId="{2DD47603-4D5C-A99C-A0B3-AE753A51B8AF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6-06-02T15:40:56.238" v="4504"/>
        <pc:sldMkLst>
          <pc:docMk/>
          <pc:sldMk cId="1636667196" sldId="2558"/>
        </pc:sldMkLst>
        <pc:spChg chg="mod">
          <ac:chgData name="Juan Carlos Castillo Molina" userId="3321f39d-c43d-4dc1-aab8-e37c264880eb" providerId="ADAL" clId="{CF0E7DC8-4F83-4E08-A75A-7ECE842A8D81}" dt="2026-06-02T15:27:13.156" v="4460"/>
          <ac:spMkLst>
            <pc:docMk/>
            <pc:sldMk cId="1636667196" sldId="2558"/>
            <ac:spMk id="4" creationId="{A60CFAD0-C18E-8430-5653-649ADF4BEE77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6-06-02T15:27:23.444" v="4463" actId="478"/>
          <ac:graphicFrameMkLst>
            <pc:docMk/>
            <pc:sldMk cId="1636667196" sldId="2558"/>
            <ac:graphicFrameMk id="5" creationId="{E7DCF8D3-C1C5-A80A-3F7A-3A82FAD70943}"/>
          </ac:graphicFrameMkLst>
        </pc:graphicFrameChg>
        <pc:graphicFrameChg chg="add del mod">
          <ac:chgData name="Juan Carlos Castillo Molina" userId="3321f39d-c43d-4dc1-aab8-e37c264880eb" providerId="ADAL" clId="{CF0E7DC8-4F83-4E08-A75A-7ECE842A8D81}" dt="2026-06-02T15:40:34.392" v="4497" actId="478"/>
          <ac:graphicFrameMkLst>
            <pc:docMk/>
            <pc:sldMk cId="1636667196" sldId="2558"/>
            <ac:graphicFrameMk id="6" creationId="{7C91938B-C033-45A8-B772-192C7F469E4B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6-06-02T15:40:33.082" v="4496" actId="14100"/>
          <ac:graphicFrameMkLst>
            <pc:docMk/>
            <pc:sldMk cId="1636667196" sldId="2558"/>
            <ac:graphicFrameMk id="7" creationId="{557CFC45-D01A-4E2B-A096-D65ED31FF448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6-02T15:40:56.238" v="4504"/>
          <ac:graphicFrameMkLst>
            <pc:docMk/>
            <pc:sldMk cId="1636667196" sldId="2558"/>
            <ac:graphicFrameMk id="8" creationId="{7C91938B-C033-45A8-B772-192C7F469E4B}"/>
          </ac:graphicFrameMkLst>
        </pc:graphicFrameChg>
      </pc:sldChg>
      <pc:sldChg chg="addSp delSp modSp add mod">
        <pc:chgData name="Juan Carlos Castillo Molina" userId="3321f39d-c43d-4dc1-aab8-e37c264880eb" providerId="ADAL" clId="{CF0E7DC8-4F83-4E08-A75A-7ECE842A8D81}" dt="2026-06-02T15:42:20.752" v="4511" actId="1076"/>
        <pc:sldMkLst>
          <pc:docMk/>
          <pc:sldMk cId="1991370206" sldId="2559"/>
        </pc:sldMkLst>
        <pc:spChg chg="mod">
          <ac:chgData name="Juan Carlos Castillo Molina" userId="3321f39d-c43d-4dc1-aab8-e37c264880eb" providerId="ADAL" clId="{CF0E7DC8-4F83-4E08-A75A-7ECE842A8D81}" dt="2026-06-02T15:27:17.214" v="4461"/>
          <ac:spMkLst>
            <pc:docMk/>
            <pc:sldMk cId="1991370206" sldId="2559"/>
            <ac:spMk id="4" creationId="{2B426963-1096-9604-3DE9-AE1AC8FC6352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6-06-02T15:27:20.607" v="4462" actId="478"/>
          <ac:graphicFrameMkLst>
            <pc:docMk/>
            <pc:sldMk cId="1991370206" sldId="2559"/>
            <ac:graphicFrameMk id="5" creationId="{D19CD240-2D25-D594-100F-B95285D7F2AE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6-06-02T15:42:20.752" v="4511" actId="1076"/>
          <ac:graphicFrameMkLst>
            <pc:docMk/>
            <pc:sldMk cId="1991370206" sldId="2559"/>
            <ac:graphicFrameMk id="6" creationId="{22045BF1-2BC2-0F35-D8A2-1984DBEEA775}"/>
          </ac:graphicFrameMkLst>
        </pc:graphicFrameChg>
      </pc:sldChg>
      <pc:sldChg chg="addSp delSp modSp add mod">
        <pc:chgData name="Juan Carlos Castillo Molina" userId="3321f39d-c43d-4dc1-aab8-e37c264880eb" providerId="ADAL" clId="{CF0E7DC8-4F83-4E08-A75A-7ECE842A8D81}" dt="2026-06-02T15:29:21.723" v="4469" actId="1076"/>
        <pc:sldMkLst>
          <pc:docMk/>
          <pc:sldMk cId="1480523509" sldId="2560"/>
        </pc:sldMkLst>
        <pc:spChg chg="mod">
          <ac:chgData name="Juan Carlos Castillo Molina" userId="3321f39d-c43d-4dc1-aab8-e37c264880eb" providerId="ADAL" clId="{CF0E7DC8-4F83-4E08-A75A-7ECE842A8D81}" dt="2026-06-02T15:26:58.953" v="4457" actId="20577"/>
          <ac:spMkLst>
            <pc:docMk/>
            <pc:sldMk cId="1480523509" sldId="2560"/>
            <ac:spMk id="14" creationId="{ED9C0109-8FE2-7AA7-B0C9-DA1EFF2B43DF}"/>
          </ac:spMkLst>
        </pc:spChg>
        <pc:graphicFrameChg chg="add mod">
          <ac:chgData name="Juan Carlos Castillo Molina" userId="3321f39d-c43d-4dc1-aab8-e37c264880eb" providerId="ADAL" clId="{CF0E7DC8-4F83-4E08-A75A-7ECE842A8D81}" dt="2026-06-02T15:29:21.723" v="4469" actId="1076"/>
          <ac:graphicFrameMkLst>
            <pc:docMk/>
            <pc:sldMk cId="1480523509" sldId="2560"/>
            <ac:graphicFrameMk id="2" creationId="{F08F91F8-AB33-8F40-D168-034F46CCAC57}"/>
          </ac:graphicFrameMkLst>
        </pc:graphicFrameChg>
        <pc:graphicFrameChg chg="add del mod">
          <ac:chgData name="Juan Carlos Castillo Molina" userId="3321f39d-c43d-4dc1-aab8-e37c264880eb" providerId="ADAL" clId="{CF0E7DC8-4F83-4E08-A75A-7ECE842A8D81}" dt="2026-06-02T15:27:35.110" v="4467" actId="478"/>
          <ac:graphicFrameMkLst>
            <pc:docMk/>
            <pc:sldMk cId="1480523509" sldId="2560"/>
            <ac:graphicFrameMk id="3" creationId="{65D119C4-867C-0C27-34E8-AC183DF2F23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'Diap 6'!$N$185</c:f>
              <c:strCache>
                <c:ptCount val="1"/>
                <c:pt idx="0">
                  <c:v>Precio Promedio Exportacion USD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962-41C6-AF01-63F41CFFD2A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962-41C6-AF01-63F41CFFD2A9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962-41C6-AF01-63F41CFFD2A9}"/>
              </c:ext>
            </c:extLst>
          </c:dPt>
          <c:dLbls>
            <c:dLbl>
              <c:idx val="0"/>
              <c:layout>
                <c:manualLayout>
                  <c:x val="-2.0492588145942216E-2"/>
                  <c:y val="-2.7496129113804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62-41C6-AF01-63F41CFFD2A9}"/>
                </c:ext>
              </c:extLst>
            </c:dLbl>
            <c:dLbl>
              <c:idx val="1"/>
              <c:layout>
                <c:manualLayout>
                  <c:x val="-5.2551558345452325E-3"/>
                  <c:y val="2.9498056388670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62-41C6-AF01-63F41CFFD2A9}"/>
                </c:ext>
              </c:extLst>
            </c:dLbl>
            <c:dLbl>
              <c:idx val="2"/>
              <c:layout>
                <c:manualLayout>
                  <c:x val="2.0590847261088736E-2"/>
                  <c:y val="-5.0163525192359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62-41C6-AF01-63F41CFFD2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'Diap 6'!$P$184:$R$184</c:f>
              <c:strCache>
                <c:ptCount val="3"/>
                <c:pt idx="0">
                  <c:v>2023-2024</c:v>
                </c:pt>
                <c:pt idx="1">
                  <c:v> 2024-2025 </c:v>
                </c:pt>
                <c:pt idx="2">
                  <c:v> 2025-2026 </c:v>
                </c:pt>
              </c:strCache>
            </c:strRef>
          </c:cat>
          <c:val>
            <c:numRef>
              <c:f>'Diap 6'!$P$185:$R$185</c:f>
              <c:numCache>
                <c:formatCode>_(* #,##0.00_);_(* \(#,##0.00\);_(* "-"??_);_(@_)</c:formatCode>
                <c:ptCount val="3"/>
                <c:pt idx="0">
                  <c:v>223.74</c:v>
                </c:pt>
                <c:pt idx="1">
                  <c:v>299.3</c:v>
                </c:pt>
                <c:pt idx="2">
                  <c:v>339.34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62-41C6-AF01-63F41CFFD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128896"/>
        <c:axId val="1015779808"/>
      </c:barChart>
      <c:lineChart>
        <c:grouping val="standard"/>
        <c:varyColors val="0"/>
        <c:ser>
          <c:idx val="1"/>
          <c:order val="1"/>
          <c:tx>
            <c:strRef>
              <c:f>'Diap 6'!$N$186</c:f>
              <c:strCache>
                <c:ptCount val="1"/>
                <c:pt idx="0">
                  <c:v>Precio Promedio CN CRC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'Diap 6'!$P$184:$R$184</c:f>
              <c:strCache>
                <c:ptCount val="3"/>
                <c:pt idx="0">
                  <c:v>2023-2024</c:v>
                </c:pt>
                <c:pt idx="1">
                  <c:v> 2024-2025 </c:v>
                </c:pt>
                <c:pt idx="2">
                  <c:v> 2025-2026 </c:v>
                </c:pt>
              </c:strCache>
            </c:strRef>
          </c:cat>
          <c:val>
            <c:numRef>
              <c:f>'Diap 6'!$P$186:$R$186</c:f>
              <c:numCache>
                <c:formatCode>_(* #,##0.00_);_(* \(#,##0.00\);_(* "-"??_);_(@_)</c:formatCode>
                <c:ptCount val="3"/>
                <c:pt idx="0">
                  <c:v>1928.36</c:v>
                </c:pt>
                <c:pt idx="1">
                  <c:v>3128.95</c:v>
                </c:pt>
                <c:pt idx="2">
                  <c:v>2965.13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962-41C6-AF01-63F41CFFD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251136"/>
        <c:axId val="1454926112"/>
      </c:lineChart>
      <c:catAx>
        <c:axId val="17782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926112"/>
        <c:crosses val="autoZero"/>
        <c:auto val="1"/>
        <c:lblAlgn val="ctr"/>
        <c:lblOffset val="100"/>
        <c:noMultiLvlLbl val="0"/>
      </c:catAx>
      <c:valAx>
        <c:axId val="145492611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251136"/>
        <c:crosses val="autoZero"/>
        <c:crossBetween val="between"/>
      </c:valAx>
      <c:valAx>
        <c:axId val="1015779808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128896"/>
        <c:crosses val="max"/>
        <c:crossBetween val="between"/>
      </c:valAx>
      <c:catAx>
        <c:axId val="134012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779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74458729137146"/>
          <c:y val="0.82001018188034058"/>
          <c:w val="0.34320514761922272"/>
          <c:h val="0.16320242708724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7B7C8-A469-4311-B95E-6D8224B95227}" type="datetimeFigureOut">
              <a:rPr lang="es-CR" smtClean="0"/>
              <a:t>2/6/2026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1F829-7979-4A36-9F32-90186E00557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021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3BDD5-A8A1-C67F-A38C-78DF56A27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3A175E-A8FE-209C-5D4D-846C87B56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F51D93-06A6-0FE2-B7B4-91EB0F7E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2/6/2026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CBB32-D4A6-3B98-7983-5F72A5A4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B08B86-7823-6F6F-3341-50A96494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3944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78662-1229-BBD9-ED4F-7CD2B84A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3AEC37-2495-F4F1-4A8A-F2C2D56B2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03268-2993-7362-01F1-7B178E45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2/6/2026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042B6-6F4A-7C61-D93E-AFB94BAE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FF14E3-C893-C586-30D7-86F4A68A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39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32230C-A85B-DA07-4D1B-535A9CE64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58E66A-9500-B34D-BF8A-A3A76218C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B7372-D8EB-BBF8-2960-38AA0B62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2/6/2026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B7256-2066-58DB-5E1F-7A02A89C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2D311-6280-B163-5DC0-DD5828CD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68544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2286-C75B-6837-526E-F572947DE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0AC37-C430-B844-8B13-2044354AC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AE584-E98E-FD30-B2A5-124DCE16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06/02/2026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C7C40-9D2F-5FA6-F84B-818B7C5C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38657-BFB5-1532-1777-BC45808A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261291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3416-9CED-258C-F651-F6F6DB2B7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37DD2-BE95-B682-DFA9-BAA64DBBF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097DF-4675-7875-F227-7876A35E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06/02/2026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F2C80-8201-6548-4F6A-CEB74B046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800C3-3587-2A78-79FD-505142D6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459351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D2BA-607F-AE7E-FE83-3ED8E6CB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A3514-E67A-5B6E-EBE8-75AD88BB6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F3730-93CC-F734-9106-35FC62EF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06/02/2026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CE47-FB6C-6C99-89D5-55E805B3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291D6-1BD8-A371-5F2A-7BC04622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49183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0A2C-314B-29E5-92E4-EC655289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B4CB4-E963-C58C-81BA-3A6656A36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BBE9D-E295-76EF-B1E7-F0513D3D7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C420A-428A-D6FE-0B48-C56F26E2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06/02/2026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2624-9BCC-5B59-D557-CD33D587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940B9-5B13-03CE-ACC6-9B71E0C8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27688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E6148-00D6-7913-FF90-2A6C5730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BAE49-887B-5353-F8FF-7642200F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1939A-29F6-0EAD-9CFD-4CEE1DD6A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5D03F-8F2E-3175-BAAD-4CAD5000C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F954D-BD4C-002E-713D-A341E50B2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AF955-07FA-8CD6-6EFD-B31216EB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06/02/2026</a:t>
            </a:fld>
            <a:endParaRPr lang="en-C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A3D9CF-1B95-00C7-4D86-7F993CD6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81696B-87BF-DBEB-1CC5-CB02DC7E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4100230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0889-9AFE-0020-7B22-F4BF5558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8B8A8-E539-3452-CF90-74050317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06/02/2026</a:t>
            </a:fld>
            <a:endParaRPr lang="en-C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B75B9-1E77-1C90-7B00-10F356F6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13689-AC1E-8687-D9CB-F47D0427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4217378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40444-00C6-4237-C3DB-5147D41C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06/02/2026</a:t>
            </a:fld>
            <a:endParaRPr lang="en-C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BB4870-8A94-6680-F0CE-8E04AAE2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56609-B07A-9958-C788-758A2EE9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91731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51AF-487A-4ABF-2BCE-E233C91A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B6CD-F6D1-50BA-12B6-9E99624F8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E6C40-4C5B-DFFB-1C41-49E9F08EA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680A9-A3DA-C94E-3E1B-C798A1E4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06/02/2026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49A65-3155-1A40-B9FE-B689541A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F928F-38D2-947D-C205-DEE2A5EA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27448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43C13-8368-2EAD-F8D8-AE91DF94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97D5E9-D620-70BB-9103-FF1D67B60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01D6F6-57F9-7815-53C4-42D42917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2/6/2026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24964D-CA93-E897-B6DA-4C61670B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CA21D0-15B6-2E49-6622-2A0DAFEB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67419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EF876-C354-9A9F-44F7-7DB63BF32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266A2-BF42-A5FA-B286-A55FFD8BC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406D9-BF47-A165-AD0A-C956F94C3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0AE78-519C-2918-6E55-1275104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06/02/2026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2A150-0427-6777-630B-FFF6FD9B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D5CCA-92CE-7625-FE5C-A75F03C0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289875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CE9D-C297-D828-F0BC-0721880F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00CA0-C839-E89D-47F1-8DB01358C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0C479-3B81-5FF0-21C2-C63DF2B9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06/02/2026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BC98F-A5B9-EF76-F4C0-960323B7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C1F3B-DF8A-622B-9E8E-F0C51DCA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585656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0CBF9C-1685-8D6B-6636-F551E1705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715B4-F1C7-CFA0-31EE-969531447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ECD3-6A6A-C18A-074A-17604A4E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06/02/2026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7FB68-ED08-57AF-94E3-13BF58F0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C40B4-D1B1-0105-9D5F-807E37BF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93495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CDD0E-2088-61C9-7539-47C5F3FE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7C9777-449B-11E6-BED1-925DB4ED8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22101B-6C94-4F45-F9A7-EA10DE95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2/6/2026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E94393-91AC-BFC7-6206-E8091606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8A2C4B-301B-DA52-826C-AEEAC0F2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9144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CA498-6434-F28F-CE89-FA9E7F37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C7EBC-1B70-032A-614F-B47BCCFB4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D85FDE-7A5D-0BF0-71EC-95EE21477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519B95-71E4-9746-D0F1-E057D494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2/6/2026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C4AE0D-23C5-5B3E-B798-8CCB1416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29B012-C15C-5E96-40FA-A717C3E3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4525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07A3E-4988-FE20-F418-0E4C8455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E395AB-F06A-C957-D0DB-B739989C1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4D3E34-2D4D-AA8F-C0FB-9371CB217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22E46C-4F7D-926A-D5D4-D289AB135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03A4B1-EC34-312E-D9A2-D12EDAD31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02AF63-6DA5-071C-E96A-DFD95ADC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2/6/2026</a:t>
            </a:fld>
            <a:endParaRPr lang="es-CR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6D48E3-83B7-0BDE-41EB-2233DB3A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D08204-7965-8229-F59D-5E04ECAC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5507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916D0-05D5-7FCF-1B6A-45696FB1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88C9CC-A92C-6D83-33F5-350CB98E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2/6/2026</a:t>
            </a:fld>
            <a:endParaRPr lang="es-C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AE3D17-CD70-E369-F898-E17EC647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98C345-512D-8E09-E191-0D9C33DC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5196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A31D96-3F17-1126-D4A8-F36D13A2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2/6/2026</a:t>
            </a:fld>
            <a:endParaRPr lang="es-CR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AF8266-3B86-8507-170B-997C71BF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DD0F71-B6A8-2BB3-0688-C893987E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96159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DCA8-59E7-0E48-FB3B-E053B134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8E429-B9D2-2362-4379-A9FCB46D1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B3A743-5207-57B7-BC8C-39280263C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2CF8F1-6C0B-725E-ABB5-C581324E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2/6/2026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38A5D6-069D-6B68-1FC1-BEFE97B5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2336C9-12F5-6D33-B681-B76DB6B0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6180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55E5E-7993-7B4A-0198-A3482DFC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E9DB97-3871-39C1-64CF-0E3822AF5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AD103A-BA38-6BC5-9374-C84FD40D1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D796E-B22D-7C61-4D71-8860F868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2/6/2026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AA224B-9AA4-9A41-A7BD-EA672FC7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8D4753-5EDA-665C-86A2-D7C3ECCD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3305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99D51A-18E4-6E2D-68B7-AA28B756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435BA7-77CF-5EA8-E0DE-C22CAD8D7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B187F-A123-3FD5-A047-D5E09781A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22874-C915-465C-9D23-2B6D09CEAEAA}" type="datetimeFigureOut">
              <a:rPr lang="es-CR" smtClean="0"/>
              <a:t>2/6/2026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50BE35-B896-0426-CA92-101C90F71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059097-FCBB-A023-0BEC-CA37F45F5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929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218A0E-A149-718E-891F-5957C1E2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08CBE-5191-B21E-F757-BFDB76A26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AA6DF-F2C5-4C50-2EF3-09F335E82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8423-FCB1-3F44-8B45-B39BBC4A5316}" type="datetimeFigureOut">
              <a:rPr lang="en-CR" smtClean="0"/>
              <a:t>06/02/2026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50396-36FD-9F27-3B3D-542440306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5D09D-F76A-437F-E122-85D722B0B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3078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rectangle with a white stripe&#10;&#10;Description automatically generated">
            <a:extLst>
              <a:ext uri="{FF2B5EF4-FFF2-40B4-BE49-F238E27FC236}">
                <a16:creationId xmlns:a16="http://schemas.microsoft.com/office/drawing/2014/main" id="{40DA24F7-812D-84CB-3E86-E7FC5BC20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B1472-46B9-4B0A-99DC-7E1FA61E84DC}"/>
              </a:ext>
            </a:extLst>
          </p:cNvPr>
          <p:cNvSpPr txBox="1"/>
          <p:nvPr/>
        </p:nvSpPr>
        <p:spPr>
          <a:xfrm>
            <a:off x="509954" y="3429000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913E21"/>
                </a:solidFill>
                <a:latin typeface="Slenco Black" pitchFamily="2" charset="77"/>
              </a:rPr>
              <a:t>ESTADÍSTICA DE CAFÉ AL 1 DE JUNIO 2026</a:t>
            </a:r>
          </a:p>
          <a:p>
            <a:pPr algn="ctr"/>
            <a:r>
              <a:rPr lang="es-ES" sz="3600" b="1" dirty="0">
                <a:solidFill>
                  <a:srgbClr val="913E21"/>
                </a:solidFill>
                <a:latin typeface="Slenco Black" pitchFamily="2" charset="77"/>
              </a:rPr>
              <a:t>COSECHA 2025-2026</a:t>
            </a:r>
          </a:p>
        </p:txBody>
      </p:sp>
    </p:spTree>
    <p:extLst>
      <p:ext uri="{BB962C8B-B14F-4D97-AF65-F5344CB8AC3E}">
        <p14:creationId xmlns:p14="http://schemas.microsoft.com/office/powerpoint/2010/main" val="428472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2C5D7-544B-6F25-F0BB-B5803C2A2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9F80D-A427-4C6F-013B-77F2EF395B82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INFORME COMPARATIVO DE CAFÉ EN FRUTA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A668C88-CCA5-236F-DB43-5BB14BEE2208}"/>
              </a:ext>
            </a:extLst>
          </p:cNvPr>
          <p:cNvSpPr txBox="1"/>
          <p:nvPr/>
        </p:nvSpPr>
        <p:spPr>
          <a:xfrm>
            <a:off x="1097558" y="722720"/>
            <a:ext cx="1022349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 FANEGAS) A la quincena del 16 al 31 de Marzo de cada año</a:t>
            </a:r>
          </a:p>
          <a:p>
            <a:endParaRPr lang="es-E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D9C0109-8FE2-7AA7-B0C9-DA1EFF2B43DF}"/>
              </a:ext>
            </a:extLst>
          </p:cNvPr>
          <p:cNvSpPr txBox="1"/>
          <p:nvPr/>
        </p:nvSpPr>
        <p:spPr>
          <a:xfrm>
            <a:off x="8645238" y="5364345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 de Junio 2026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08F91F8-AB33-8F40-D168-034F46CCA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815051"/>
              </p:ext>
            </p:extLst>
          </p:nvPr>
        </p:nvGraphicFramePr>
        <p:xfrm>
          <a:off x="1097558" y="1316081"/>
          <a:ext cx="10223498" cy="3792855"/>
        </p:xfrm>
        <a:graphic>
          <a:graphicData uri="http://schemas.openxmlformats.org/drawingml/2006/table">
            <a:tbl>
              <a:tblPr/>
              <a:tblGrid>
                <a:gridCol w="1946182">
                  <a:extLst>
                    <a:ext uri="{9D8B030D-6E8A-4147-A177-3AD203B41FA5}">
                      <a16:colId xmlns:a16="http://schemas.microsoft.com/office/drawing/2014/main" val="1356825816"/>
                    </a:ext>
                  </a:extLst>
                </a:gridCol>
                <a:gridCol w="1214853">
                  <a:extLst>
                    <a:ext uri="{9D8B030D-6E8A-4147-A177-3AD203B41FA5}">
                      <a16:colId xmlns:a16="http://schemas.microsoft.com/office/drawing/2014/main" val="3232659145"/>
                    </a:ext>
                  </a:extLst>
                </a:gridCol>
                <a:gridCol w="970069">
                  <a:extLst>
                    <a:ext uri="{9D8B030D-6E8A-4147-A177-3AD203B41FA5}">
                      <a16:colId xmlns:a16="http://schemas.microsoft.com/office/drawing/2014/main" val="2532620510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957263455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1331443096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3266246148"/>
                    </a:ext>
                  </a:extLst>
                </a:gridCol>
                <a:gridCol w="961003">
                  <a:extLst>
                    <a:ext uri="{9D8B030D-6E8A-4147-A177-3AD203B41FA5}">
                      <a16:colId xmlns:a16="http://schemas.microsoft.com/office/drawing/2014/main" val="3935007575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1561768337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3635850842"/>
                    </a:ext>
                  </a:extLst>
                </a:gridCol>
              </a:tblGrid>
              <a:tr h="20002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2024-2025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2025-2026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4975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16/03/25 al 31/03/25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16/03/26 al 31/03/26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048041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 Definitiva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Grado de avance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Estimada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alcanzado según Estimación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7958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3934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COTO BRUS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162,075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155,313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95.83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187,708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164,232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87.49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2,750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5099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LOS SANTOS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806,474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765,086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94.87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632,883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576,681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91.12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23,509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1250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PEREZ ZELEDON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224,059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226,822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101.23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236,071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206,177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87.34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5,553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7206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TURRIALBA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99,238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122,950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123.89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73,523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72,347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98.40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1,927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6499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240,908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192,053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79.72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258,793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174,813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67.55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4,663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8134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OCCIDENTAL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267,012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336,746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126.12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356,217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384,631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107.98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11,139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4648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 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12,862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13,658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106.19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18,757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13,833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73.75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1295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5767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1,812,628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1,812,628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1,763,951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1,592,715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90.29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49,991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2016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485709"/>
                  </a:ext>
                </a:extLst>
              </a:tr>
              <a:tr h="190500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</a:rPr>
                        <a:t>Comparativo entre las cosechas 2024-2025 y la 2025-2026, se presenta la información por cada una de las zonas.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436727"/>
                  </a:ext>
                </a:extLst>
              </a:tr>
              <a:tr h="200025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</a:rPr>
                        <a:t>La producción estimada de la cosecha 2025-2026 es la establecida por el CICAFE en su segunda estimación con nómina completa.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219552"/>
                  </a:ext>
                </a:extLst>
              </a:tr>
              <a:tr h="200025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La cosecha 2024-2025 corresponde a la producción definitiva.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77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52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60E2C-E8D8-3187-DFA0-8415F71B6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7AE8E-74C2-A4BB-1254-60E30C9ADE4F}"/>
              </a:ext>
            </a:extLst>
          </p:cNvPr>
          <p:cNvSpPr txBox="1">
            <a:spLocks/>
          </p:cNvSpPr>
          <p:nvPr/>
        </p:nvSpPr>
        <p:spPr>
          <a:xfrm>
            <a:off x="1120386" y="689964"/>
            <a:ext cx="9823469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COSECHA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2025/2026   (EN Ud.46 KILOGRAMOS) 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7308295-AB40-3C40-F446-14DB01B3212A}"/>
              </a:ext>
            </a:extLst>
          </p:cNvPr>
          <p:cNvSpPr txBox="1">
            <a:spLocks/>
          </p:cNvSpPr>
          <p:nvPr/>
        </p:nvSpPr>
        <p:spPr>
          <a:xfrm>
            <a:off x="8547237" y="5392768"/>
            <a:ext cx="3644763" cy="364718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 de Junio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7ACF56-D7AA-B863-D385-0FCF40748BB4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A5A1B4-7D95-2653-FFE0-6288DCD9A8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59663" y="3429000"/>
            <a:ext cx="1021731" cy="554784"/>
          </a:xfrm>
          <a:prstGeom prst="rect">
            <a:avLst/>
          </a:prstGeom>
        </p:spPr>
      </p:pic>
      <p:sp>
        <p:nvSpPr>
          <p:cNvPr id="8" name="Bocadillo: rectángulo 7">
            <a:extLst>
              <a:ext uri="{FF2B5EF4-FFF2-40B4-BE49-F238E27FC236}">
                <a16:creationId xmlns:a16="http://schemas.microsoft.com/office/drawing/2014/main" id="{2EA01287-CFA3-A905-2E54-2E5050F7ECAD}"/>
              </a:ext>
            </a:extLst>
          </p:cNvPr>
          <p:cNvSpPr/>
          <p:nvPr/>
        </p:nvSpPr>
        <p:spPr>
          <a:xfrm>
            <a:off x="11089515" y="3105398"/>
            <a:ext cx="962025" cy="396927"/>
          </a:xfrm>
          <a:prstGeom prst="wedgeRectCallout">
            <a:avLst>
              <a:gd name="adj1" fmla="val -100149"/>
              <a:gd name="adj2" fmla="val 81692"/>
            </a:avLst>
          </a:prstGeom>
          <a:noFill/>
          <a:ln>
            <a:solidFill>
              <a:srgbClr val="499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8EEE38-E13C-E44E-E391-DD72497BAF3F}"/>
              </a:ext>
            </a:extLst>
          </p:cNvPr>
          <p:cNvSpPr txBox="1"/>
          <p:nvPr/>
        </p:nvSpPr>
        <p:spPr>
          <a:xfrm>
            <a:off x="11247036" y="3119195"/>
            <a:ext cx="64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2248</a:t>
            </a:r>
            <a:endParaRPr lang="es-CR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83D84F6C-D45D-51F5-FAF6-286F207A0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103663"/>
              </p:ext>
            </p:extLst>
          </p:nvPr>
        </p:nvGraphicFramePr>
        <p:xfrm>
          <a:off x="1120386" y="1223788"/>
          <a:ext cx="9823469" cy="3969311"/>
        </p:xfrm>
        <a:graphic>
          <a:graphicData uri="http://schemas.openxmlformats.org/drawingml/2006/table">
            <a:tbl>
              <a:tblPr/>
              <a:tblGrid>
                <a:gridCol w="3001940">
                  <a:extLst>
                    <a:ext uri="{9D8B030D-6E8A-4147-A177-3AD203B41FA5}">
                      <a16:colId xmlns:a16="http://schemas.microsoft.com/office/drawing/2014/main" val="2243123226"/>
                    </a:ext>
                  </a:extLst>
                </a:gridCol>
                <a:gridCol w="1576895">
                  <a:extLst>
                    <a:ext uri="{9D8B030D-6E8A-4147-A177-3AD203B41FA5}">
                      <a16:colId xmlns:a16="http://schemas.microsoft.com/office/drawing/2014/main" val="2077942018"/>
                    </a:ext>
                  </a:extLst>
                </a:gridCol>
                <a:gridCol w="1243995">
                  <a:extLst>
                    <a:ext uri="{9D8B030D-6E8A-4147-A177-3AD203B41FA5}">
                      <a16:colId xmlns:a16="http://schemas.microsoft.com/office/drawing/2014/main" val="1756808067"/>
                    </a:ext>
                  </a:extLst>
                </a:gridCol>
                <a:gridCol w="1427966">
                  <a:extLst>
                    <a:ext uri="{9D8B030D-6E8A-4147-A177-3AD203B41FA5}">
                      <a16:colId xmlns:a16="http://schemas.microsoft.com/office/drawing/2014/main" val="2676948202"/>
                    </a:ext>
                  </a:extLst>
                </a:gridCol>
                <a:gridCol w="1357881">
                  <a:extLst>
                    <a:ext uri="{9D8B030D-6E8A-4147-A177-3AD203B41FA5}">
                      <a16:colId xmlns:a16="http://schemas.microsoft.com/office/drawing/2014/main" val="123139485"/>
                    </a:ext>
                  </a:extLst>
                </a:gridCol>
                <a:gridCol w="1214792">
                  <a:extLst>
                    <a:ext uri="{9D8B030D-6E8A-4147-A177-3AD203B41FA5}">
                      <a16:colId xmlns:a16="http://schemas.microsoft.com/office/drawing/2014/main" val="3002147304"/>
                    </a:ext>
                  </a:extLst>
                </a:gridCol>
              </a:tblGrid>
              <a:tr h="65938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5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Producción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Sobre venta de  Exportación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265352"/>
                  </a:ext>
                </a:extLst>
              </a:tr>
              <a:tr h="2352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331310"/>
                  </a:ext>
                </a:extLst>
              </a:tr>
              <a:tr h="2352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1,177,060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$339.34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77.60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013174"/>
                  </a:ext>
                </a:extLst>
              </a:tr>
              <a:tr h="2352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17,752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21742"/>
                  </a:ext>
                </a:extLst>
              </a:tr>
              <a:tr h="2352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Consumo Nacional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106,127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₡2,965.13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$280.46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7.00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465318"/>
                  </a:ext>
                </a:extLst>
              </a:tr>
              <a:tr h="2352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Consumo Nacional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992686"/>
                  </a:ext>
                </a:extLst>
              </a:tr>
              <a:tr h="2352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 Vendido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1,300,939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85.76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538400"/>
                  </a:ext>
                </a:extLst>
              </a:tr>
              <a:tr h="2352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215,942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14.24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809243"/>
                  </a:ext>
                </a:extLst>
              </a:tr>
              <a:tr h="2433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732,720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1" i="0" u="none" strike="noStrike">
                        <a:solidFill>
                          <a:srgbClr val="0000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676494"/>
                  </a:ext>
                </a:extLst>
              </a:tr>
              <a:tr h="2433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462,092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547960"/>
                  </a:ext>
                </a:extLst>
              </a:tr>
              <a:tr h="2352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1,516,881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465547"/>
                  </a:ext>
                </a:extLst>
              </a:tr>
              <a:tr h="2352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926099"/>
                  </a:ext>
                </a:extLst>
              </a:tr>
              <a:tr h="705811">
                <a:tc gridSpan="6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500" b="0" i="0" u="none" strike="noStrike" dirty="0">
                          <a:effectLst/>
                          <a:latin typeface="Calibri Light" panose="020F0302020204030204" pitchFamily="34" charset="0"/>
                        </a:rPr>
                        <a:t>Resumen de comercialización de café, tanto de Consumo Nacional como de Exportación, se detalla las ventas en consignación y con precio fijo, el total vendido en U. De 46 kg se calcula de acuerdo con la fruta reportada en esta cosecha y, para su conversión a kg, se aplica el rendimiento de la cosecha 2024-2025.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837147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D8826903-89D5-485E-DE96-8E6BBD494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938944"/>
              </p:ext>
            </p:extLst>
          </p:nvPr>
        </p:nvGraphicFramePr>
        <p:xfrm>
          <a:off x="1120386" y="5407482"/>
          <a:ext cx="6482814" cy="552076"/>
        </p:xfrm>
        <a:graphic>
          <a:graphicData uri="http://schemas.openxmlformats.org/drawingml/2006/table">
            <a:tbl>
              <a:tblPr/>
              <a:tblGrid>
                <a:gridCol w="6482814">
                  <a:extLst>
                    <a:ext uri="{9D8B030D-6E8A-4147-A177-3AD203B41FA5}">
                      <a16:colId xmlns:a16="http://schemas.microsoft.com/office/drawing/2014/main" val="526111374"/>
                    </a:ext>
                  </a:extLst>
                </a:gridCol>
              </a:tblGrid>
              <a:tr h="18459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Calibri Light" panose="020F0302020204030204" pitchFamily="34" charset="0"/>
                        </a:rPr>
                        <a:t>Por vender (estimación): 37% Exportación (79 mil sacos 46 kg).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77287"/>
                  </a:ext>
                </a:extLst>
              </a:tr>
              <a:tr h="133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43252"/>
                  </a:ext>
                </a:extLst>
              </a:tr>
              <a:tr h="18459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200" b="1" i="0" u="none" strike="noStrike" dirty="0">
                          <a:effectLst/>
                          <a:latin typeface="Calibri Light" panose="020F0302020204030204" pitchFamily="34" charset="0"/>
                        </a:rPr>
                        <a:t>Por vender (estimación): 63% Consumo Nacional (136 mil sacos 46 kg).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601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4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60209-EC78-A74F-3A6F-62B0D13D4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B37BBBB-DC62-EF6F-3492-0A9FC3C79D6C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POR ZONAS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A1BF3F-DDAB-0A53-7838-30913BDC6946}"/>
              </a:ext>
            </a:extLst>
          </p:cNvPr>
          <p:cNvSpPr txBox="1"/>
          <p:nvPr/>
        </p:nvSpPr>
        <p:spPr>
          <a:xfrm>
            <a:off x="1097558" y="722720"/>
            <a:ext cx="1001811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 2025/2026   (EN Ud.46 KILOGRAMOS)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489F10-1B1C-29DE-B8AD-88D46430E4AD}"/>
              </a:ext>
            </a:extLst>
          </p:cNvPr>
          <p:cNvSpPr txBox="1"/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 de Junio 2026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48ECDD4-854B-36D0-E292-FDAFC2E28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976373"/>
              </p:ext>
            </p:extLst>
          </p:nvPr>
        </p:nvGraphicFramePr>
        <p:xfrm>
          <a:off x="1097558" y="1225407"/>
          <a:ext cx="10018118" cy="4121899"/>
        </p:xfrm>
        <a:graphic>
          <a:graphicData uri="http://schemas.openxmlformats.org/drawingml/2006/table">
            <a:tbl>
              <a:tblPr/>
              <a:tblGrid>
                <a:gridCol w="1256797">
                  <a:extLst>
                    <a:ext uri="{9D8B030D-6E8A-4147-A177-3AD203B41FA5}">
                      <a16:colId xmlns:a16="http://schemas.microsoft.com/office/drawing/2014/main" val="85178764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3938598720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710647059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008531904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3286047593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920248308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3369937569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2534560517"/>
                    </a:ext>
                  </a:extLst>
                </a:gridCol>
              </a:tblGrid>
              <a:tr h="435773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DE EXPORTACIÓN</a:t>
                      </a:r>
                      <a:r>
                        <a:rPr lang="es-CR" sz="1400" b="1" i="0" u="none" strike="noStrike" baseline="3000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C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CONSUMO NACIONAL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TOTAL DE VENTAS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251281"/>
                  </a:ext>
                </a:extLst>
              </a:tr>
              <a:tr h="55809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con Precio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  Promedio $ por U. de 46 kgs.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PRECIO KG.POR 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 EN UNIDADES DE 46 KILOGRAMOS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852139"/>
                  </a:ext>
                </a:extLst>
              </a:tr>
              <a:tr h="2173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Coto Brus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235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122,332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337.16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8,944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2,951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131,511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396074"/>
                  </a:ext>
                </a:extLst>
              </a:tr>
              <a:tr h="2173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Los Santos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6,193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429,592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346.88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28,603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2,989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464,388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862312"/>
                  </a:ext>
                </a:extLst>
              </a:tr>
              <a:tr h="2173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Pérez Zeledón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131,105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347.74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24,939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3,006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156,044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771896"/>
                  </a:ext>
                </a:extLst>
              </a:tr>
              <a:tr h="2173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Turrialba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750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54,623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315.29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2,733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2,789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58,106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737833"/>
                  </a:ext>
                </a:extLst>
              </a:tr>
              <a:tr h="2173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Central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1,237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130,708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344.90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11,470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2,963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143,415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54044"/>
                  </a:ext>
                </a:extLst>
              </a:tr>
              <a:tr h="4256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 Occidental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9,337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301,001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326.22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27,037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2,890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337,375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316989"/>
                  </a:ext>
                </a:extLst>
              </a:tr>
              <a:tr h="2173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 Norte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7,699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399.53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2,402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3,355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10,101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600788"/>
                  </a:ext>
                </a:extLst>
              </a:tr>
              <a:tr h="2173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Total Nacional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17,752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1,177,060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339.34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106,127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2,965.13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1,300,939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668463"/>
                  </a:ext>
                </a:extLst>
              </a:tr>
              <a:tr h="2173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217326"/>
                  </a:ext>
                </a:extLst>
              </a:tr>
              <a:tr h="183482"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Detalle de comercialización de café por zonas, tanto de Consumo Nacional como de Exportación, aplicando el rendimiento de la cosecha anterior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009590"/>
                  </a:ext>
                </a:extLst>
              </a:tr>
              <a:tr h="19112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823721"/>
                  </a:ext>
                </a:extLst>
              </a:tr>
              <a:tr h="217354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exportación por unidad de 46 kg es de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$ 339.34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239636"/>
                  </a:ext>
                </a:extLst>
              </a:tr>
              <a:tr h="217354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ventas de consumo nacional por kg es de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₡2,965.13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354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03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FFF25-1981-7D43-7B7D-9E5D2D01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B2F9A11-03FA-9E8A-F984-D403075D7704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COMPARATIVO COMERCIALIZACIÓN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E038F37-2FCE-21FF-A132-2E3BCBFBEA77}"/>
              </a:ext>
            </a:extLst>
          </p:cNvPr>
          <p:cNvSpPr txBox="1">
            <a:spLocks/>
          </p:cNvSpPr>
          <p:nvPr/>
        </p:nvSpPr>
        <p:spPr>
          <a:xfrm>
            <a:off x="1120387" y="689964"/>
            <a:ext cx="9861936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 LAS ULTIMAS TRES COSECHAS Al segundo año de cada período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60CFAD0-C18E-8430-5653-649ADF4BEE77}"/>
              </a:ext>
            </a:extLst>
          </p:cNvPr>
          <p:cNvSpPr txBox="1">
            <a:spLocks/>
          </p:cNvSpPr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 de Junio 2026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57CFC45-D01A-4E2B-A096-D65ED31FF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686753"/>
              </p:ext>
            </p:extLst>
          </p:nvPr>
        </p:nvGraphicFramePr>
        <p:xfrm>
          <a:off x="1120387" y="1093651"/>
          <a:ext cx="9861934" cy="2377055"/>
        </p:xfrm>
        <a:graphic>
          <a:graphicData uri="http://schemas.openxmlformats.org/drawingml/2006/table">
            <a:tbl>
              <a:tblPr/>
              <a:tblGrid>
                <a:gridCol w="1106976">
                  <a:extLst>
                    <a:ext uri="{9D8B030D-6E8A-4147-A177-3AD203B41FA5}">
                      <a16:colId xmlns:a16="http://schemas.microsoft.com/office/drawing/2014/main" val="1238178895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3578226049"/>
                    </a:ext>
                  </a:extLst>
                </a:gridCol>
                <a:gridCol w="935770">
                  <a:extLst>
                    <a:ext uri="{9D8B030D-6E8A-4147-A177-3AD203B41FA5}">
                      <a16:colId xmlns:a16="http://schemas.microsoft.com/office/drawing/2014/main" val="2199060357"/>
                    </a:ext>
                  </a:extLst>
                </a:gridCol>
                <a:gridCol w="302542">
                  <a:extLst>
                    <a:ext uri="{9D8B030D-6E8A-4147-A177-3AD203B41FA5}">
                      <a16:colId xmlns:a16="http://schemas.microsoft.com/office/drawing/2014/main" val="2150326386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2394876734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1098034516"/>
                    </a:ext>
                  </a:extLst>
                </a:gridCol>
                <a:gridCol w="844303">
                  <a:extLst>
                    <a:ext uri="{9D8B030D-6E8A-4147-A177-3AD203B41FA5}">
                      <a16:colId xmlns:a16="http://schemas.microsoft.com/office/drawing/2014/main" val="700949620"/>
                    </a:ext>
                  </a:extLst>
                </a:gridCol>
                <a:gridCol w="302542">
                  <a:extLst>
                    <a:ext uri="{9D8B030D-6E8A-4147-A177-3AD203B41FA5}">
                      <a16:colId xmlns:a16="http://schemas.microsoft.com/office/drawing/2014/main" val="1343038460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2158401075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2093514988"/>
                    </a:ext>
                  </a:extLst>
                </a:gridCol>
                <a:gridCol w="935770">
                  <a:extLst>
                    <a:ext uri="{9D8B030D-6E8A-4147-A177-3AD203B41FA5}">
                      <a16:colId xmlns:a16="http://schemas.microsoft.com/office/drawing/2014/main" val="1619262132"/>
                    </a:ext>
                  </a:extLst>
                </a:gridCol>
                <a:gridCol w="218111">
                  <a:extLst>
                    <a:ext uri="{9D8B030D-6E8A-4147-A177-3AD203B41FA5}">
                      <a16:colId xmlns:a16="http://schemas.microsoft.com/office/drawing/2014/main" val="1458874441"/>
                    </a:ext>
                  </a:extLst>
                </a:gridCol>
                <a:gridCol w="773945">
                  <a:extLst>
                    <a:ext uri="{9D8B030D-6E8A-4147-A177-3AD203B41FA5}">
                      <a16:colId xmlns:a16="http://schemas.microsoft.com/office/drawing/2014/main" val="439678198"/>
                    </a:ext>
                  </a:extLst>
                </a:gridCol>
              </a:tblGrid>
              <a:tr h="159404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2023-2024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2024-2025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2025-2026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867692"/>
                  </a:ext>
                </a:extLst>
              </a:tr>
              <a:tr h="29148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947926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1,140,593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$223.74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74.20%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1,281,446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$299.30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74.61%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1,177,060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$339.34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77.60%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629923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37,823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***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2.46%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17,669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***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1.03%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17,752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1.17%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611312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Consumo Local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134,418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₡1,928.36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8.74%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133,378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₡3,128.95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7.77%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106,127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₡2,965.13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553232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C.N.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765092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Total  Vendido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1,312,834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85.40%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1,432,493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83.40%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1,300,939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85.76%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956812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224,410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14.60%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285,028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16.60%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215,942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14.24%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492293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605,351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782,553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732,720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847615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573,065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48.63%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516,562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39.76%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462,092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38.67%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632843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Producción Total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1,537,244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1,717,521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1,516,881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 dirty="0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148705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C91938B-C033-45A8-B772-192C7F469E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818179"/>
              </p:ext>
            </p:extLst>
          </p:nvPr>
        </p:nvGraphicFramePr>
        <p:xfrm>
          <a:off x="1120388" y="3536441"/>
          <a:ext cx="9861934" cy="1837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666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5430C-E6FA-EE97-5799-BB9AA579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E3F05F5-5D7C-759A-7C1A-A935792CBE41}"/>
              </a:ext>
            </a:extLst>
          </p:cNvPr>
          <p:cNvSpPr txBox="1"/>
          <p:nvPr/>
        </p:nvSpPr>
        <p:spPr>
          <a:xfrm>
            <a:off x="0" y="0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COSECHAS FUTURAS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7FB8DA8-45C0-2404-B43D-2AC245B93FBC}"/>
              </a:ext>
            </a:extLst>
          </p:cNvPr>
          <p:cNvSpPr txBox="1">
            <a:spLocks/>
          </p:cNvSpPr>
          <p:nvPr/>
        </p:nvSpPr>
        <p:spPr>
          <a:xfrm>
            <a:off x="1120387" y="689964"/>
            <a:ext cx="9861936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Cosechas 2026-2027 &amp; 2027-2028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B426963-1096-9604-3DE9-AE1AC8FC6352}"/>
              </a:ext>
            </a:extLst>
          </p:cNvPr>
          <p:cNvSpPr txBox="1">
            <a:spLocks/>
          </p:cNvSpPr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 de Junio 2026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2045BF1-2BC2-0F35-D8A2-1984DBEEA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423435"/>
              </p:ext>
            </p:extLst>
          </p:nvPr>
        </p:nvGraphicFramePr>
        <p:xfrm>
          <a:off x="1120385" y="1494430"/>
          <a:ext cx="9861935" cy="3120700"/>
        </p:xfrm>
        <a:graphic>
          <a:graphicData uri="http://schemas.openxmlformats.org/drawingml/2006/table">
            <a:tbl>
              <a:tblPr/>
              <a:tblGrid>
                <a:gridCol w="1547949">
                  <a:extLst>
                    <a:ext uri="{9D8B030D-6E8A-4147-A177-3AD203B41FA5}">
                      <a16:colId xmlns:a16="http://schemas.microsoft.com/office/drawing/2014/main" val="3848003000"/>
                    </a:ext>
                  </a:extLst>
                </a:gridCol>
                <a:gridCol w="1335731">
                  <a:extLst>
                    <a:ext uri="{9D8B030D-6E8A-4147-A177-3AD203B41FA5}">
                      <a16:colId xmlns:a16="http://schemas.microsoft.com/office/drawing/2014/main" val="3569804552"/>
                    </a:ext>
                  </a:extLst>
                </a:gridCol>
                <a:gridCol w="1498015">
                  <a:extLst>
                    <a:ext uri="{9D8B030D-6E8A-4147-A177-3AD203B41FA5}">
                      <a16:colId xmlns:a16="http://schemas.microsoft.com/office/drawing/2014/main" val="2762376564"/>
                    </a:ext>
                  </a:extLst>
                </a:gridCol>
                <a:gridCol w="1597883">
                  <a:extLst>
                    <a:ext uri="{9D8B030D-6E8A-4147-A177-3AD203B41FA5}">
                      <a16:colId xmlns:a16="http://schemas.microsoft.com/office/drawing/2014/main" val="325768135"/>
                    </a:ext>
                  </a:extLst>
                </a:gridCol>
                <a:gridCol w="2034805">
                  <a:extLst>
                    <a:ext uri="{9D8B030D-6E8A-4147-A177-3AD203B41FA5}">
                      <a16:colId xmlns:a16="http://schemas.microsoft.com/office/drawing/2014/main" val="1670924088"/>
                    </a:ext>
                  </a:extLst>
                </a:gridCol>
                <a:gridCol w="1847552">
                  <a:extLst>
                    <a:ext uri="{9D8B030D-6E8A-4147-A177-3AD203B41FA5}">
                      <a16:colId xmlns:a16="http://schemas.microsoft.com/office/drawing/2014/main" val="2183008559"/>
                    </a:ext>
                  </a:extLst>
                </a:gridCol>
              </a:tblGrid>
              <a:tr h="318699">
                <a:tc gridSpan="6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>
                          <a:effectLst/>
                          <a:latin typeface="Calibri Light" panose="020F0302020204030204" pitchFamily="34" charset="0"/>
                        </a:rPr>
                        <a:t>Volumen en U. 46 kg. - Para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02894"/>
                  </a:ext>
                </a:extLst>
              </a:tr>
              <a:tr h="7648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Cosecha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TOTALES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en Consignación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con Precio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100" b="1" i="0" u="none" strike="noStrike">
                          <a:effectLst/>
                          <a:latin typeface="Calibri Light" panose="020F0302020204030204" pitchFamily="34" charset="0"/>
                        </a:rPr>
                        <a:t>Precio Rieles Promedio $/Ud.46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Variación  % precio 1/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662775"/>
                  </a:ext>
                </a:extLst>
              </a:tr>
              <a:tr h="2039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468316"/>
                  </a:ext>
                </a:extLst>
              </a:tr>
              <a:tr h="35694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1" i="0" u="none" strike="noStrike">
                          <a:effectLst/>
                          <a:latin typeface="Calibri Light" panose="020F0302020204030204" pitchFamily="34" charset="0"/>
                        </a:rPr>
                        <a:t>2026-2027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  119,262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45,168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74,094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292.31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0.02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819494"/>
                  </a:ext>
                </a:extLst>
              </a:tr>
              <a:tr h="35694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1" i="0" u="none" strike="noStrike">
                          <a:effectLst/>
                          <a:latin typeface="Calibri Light" panose="020F0302020204030204" pitchFamily="34" charset="0"/>
                        </a:rPr>
                        <a:t>2027-2028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  6,488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2,175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4,313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316.43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462146"/>
                  </a:ext>
                </a:extLst>
              </a:tr>
              <a:tr h="2243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163938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907064"/>
                  </a:ext>
                </a:extLst>
              </a:tr>
              <a:tr h="216715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1" i="0" u="none" strike="noStrike">
                          <a:effectLst/>
                          <a:latin typeface="Calibri Light" panose="020F0302020204030204" pitchFamily="34" charset="0"/>
                        </a:rPr>
                        <a:t>1/ Variación porcentual en el precio: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316424"/>
                  </a:ext>
                </a:extLst>
              </a:tr>
              <a:tr h="21671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 con respecto 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25/5/2026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Cosecha 2026-2027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821727"/>
                  </a:ext>
                </a:extLst>
              </a:tr>
              <a:tr h="21671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 con respecto 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25/5/2026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Cosecha 2027-2028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575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370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13527</TotalTime>
  <Words>965</Words>
  <Application>Microsoft Office PowerPoint</Application>
  <PresentationFormat>Panorámica</PresentationFormat>
  <Paragraphs>405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Slenco Black</vt:lpstr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aquiros</dc:creator>
  <cp:lastModifiedBy>Juan Carlos Castillo Molina</cp:lastModifiedBy>
  <cp:revision>26</cp:revision>
  <dcterms:created xsi:type="dcterms:W3CDTF">2023-12-07T15:07:55Z</dcterms:created>
  <dcterms:modified xsi:type="dcterms:W3CDTF">2026-06-02T15:42:21Z</dcterms:modified>
</cp:coreProperties>
</file>